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9" r:id="rId2"/>
    <p:sldId id="280" r:id="rId3"/>
    <p:sldId id="256" r:id="rId4"/>
    <p:sldId id="257" r:id="rId5"/>
    <p:sldId id="261" r:id="rId6"/>
    <p:sldId id="260" r:id="rId7"/>
    <p:sldId id="278" r:id="rId8"/>
    <p:sldId id="258" r:id="rId9"/>
    <p:sldId id="259" r:id="rId10"/>
    <p:sldId id="275" r:id="rId11"/>
    <p:sldId id="276" r:id="rId12"/>
    <p:sldId id="277" r:id="rId13"/>
    <p:sldId id="270" r:id="rId14"/>
    <p:sldId id="263" r:id="rId15"/>
    <p:sldId id="274" r:id="rId16"/>
    <p:sldId id="264" r:id="rId17"/>
    <p:sldId id="265" r:id="rId18"/>
    <p:sldId id="266" r:id="rId19"/>
    <p:sldId id="267" r:id="rId20"/>
    <p:sldId id="268" r:id="rId21"/>
    <p:sldId id="281" r:id="rId22"/>
    <p:sldId id="282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18" autoAdjust="0"/>
    <p:restoredTop sz="95588" autoAdjust="0"/>
  </p:normalViewPr>
  <p:slideViewPr>
    <p:cSldViewPr snapToGrid="0" snapToObjects="1">
      <p:cViewPr varScale="1">
        <p:scale>
          <a:sx n="100" d="100"/>
          <a:sy n="100" d="100"/>
        </p:scale>
        <p:origin x="160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D2ED3-86BF-DC4C-AA38-5BFE4879E46D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80F45-882E-8E47-AD87-6F66E25B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67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D2ED3-86BF-DC4C-AA38-5BFE4879E46D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80F45-882E-8E47-AD87-6F66E25B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7309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D2ED3-86BF-DC4C-AA38-5BFE4879E46D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80F45-882E-8E47-AD87-6F66E25B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860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D2ED3-86BF-DC4C-AA38-5BFE4879E46D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80F45-882E-8E47-AD87-6F66E25B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00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D2ED3-86BF-DC4C-AA38-5BFE4879E46D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80F45-882E-8E47-AD87-6F66E25B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521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D2ED3-86BF-DC4C-AA38-5BFE4879E46D}" type="datetimeFigureOut">
              <a:rPr lang="en-US" smtClean="0"/>
              <a:t>3/27/19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80F45-882E-8E47-AD87-6F66E25B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20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D2ED3-86BF-DC4C-AA38-5BFE4879E46D}" type="datetimeFigureOut">
              <a:rPr lang="en-US" smtClean="0"/>
              <a:t>3/27/19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80F45-882E-8E47-AD87-6F66E25B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44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D2ED3-86BF-DC4C-AA38-5BFE4879E46D}" type="datetimeFigureOut">
              <a:rPr lang="en-US" smtClean="0"/>
              <a:t>3/27/19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80F45-882E-8E47-AD87-6F66E25B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270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D2ED3-86BF-DC4C-AA38-5BFE4879E46D}" type="datetimeFigureOut">
              <a:rPr lang="en-US" smtClean="0"/>
              <a:t>3/27/19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80F45-882E-8E47-AD87-6F66E25B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318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D2ED3-86BF-DC4C-AA38-5BFE4879E46D}" type="datetimeFigureOut">
              <a:rPr lang="en-US" smtClean="0"/>
              <a:t>3/27/19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80F45-882E-8E47-AD87-6F66E25B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486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D2ED3-86BF-DC4C-AA38-5BFE4879E46D}" type="datetimeFigureOut">
              <a:rPr lang="en-US" smtClean="0"/>
              <a:t>3/27/19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880F45-882E-8E47-AD87-6F66E25B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3691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1D2ED3-86BF-DC4C-AA38-5BFE4879E46D}" type="datetimeFigureOut">
              <a:rPr lang="en-US" smtClean="0"/>
              <a:t>3/27/19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880F45-882E-8E47-AD87-6F66E25B0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160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L8OCsCSKW3I" TargetMode="External"/><Relationship Id="rId5" Type="http://schemas.openxmlformats.org/officeDocument/2006/relationships/image" Target="../media/image36.jpg"/><Relationship Id="rId4" Type="http://schemas.openxmlformats.org/officeDocument/2006/relationships/image" Target="../media/image35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427984" y="4841839"/>
            <a:ext cx="428803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Natalie H.N. Low, PhD</a:t>
            </a:r>
          </a:p>
          <a:p>
            <a:pPr algn="ctr"/>
            <a:r>
              <a:rPr lang="en-US" sz="1600" dirty="0"/>
              <a:t> Postdoctoral Researcher, Hopkins Marine Station</a:t>
            </a:r>
          </a:p>
          <a:p>
            <a:pPr algn="ctr"/>
            <a:r>
              <a:rPr lang="en-US" sz="1600" dirty="0" err="1"/>
              <a:t>nlow@stanford.edu</a:t>
            </a:r>
            <a:endParaRPr lang="en-US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8545C2-22D7-D746-9555-0E50476949F0}"/>
              </a:ext>
            </a:extLst>
          </p:cNvPr>
          <p:cNvSpPr txBox="1"/>
          <p:nvPr/>
        </p:nvSpPr>
        <p:spPr>
          <a:xfrm>
            <a:off x="475488" y="227146"/>
            <a:ext cx="819302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800" b="1" dirty="0"/>
              <a:t>Automate and Enhance Your Research with Practical Electronics Using Arduino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580C47-3131-AA4F-BBDD-8C12DB967605}"/>
              </a:ext>
            </a:extLst>
          </p:cNvPr>
          <p:cNvSpPr txBox="1"/>
          <p:nvPr/>
        </p:nvSpPr>
        <p:spPr>
          <a:xfrm>
            <a:off x="2215694" y="5826953"/>
            <a:ext cx="471263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Paul R. Leary, PhD</a:t>
            </a:r>
          </a:p>
          <a:p>
            <a:pPr algn="ctr"/>
            <a:r>
              <a:rPr lang="en-US" sz="1600" dirty="0"/>
              <a:t>Faculty Research Associate, Naval Postgraduate School</a:t>
            </a:r>
          </a:p>
          <a:p>
            <a:pPr algn="ctr"/>
            <a:r>
              <a:rPr lang="en-US" sz="1600" dirty="0" err="1"/>
              <a:t>pleary@nps.edu</a:t>
            </a: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2EBC79-843B-3649-B85A-9510D8977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525" y="2215102"/>
            <a:ext cx="3282950" cy="25550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0032EB-33B8-B64B-8A83-04B3B4864440}"/>
              </a:ext>
            </a:extLst>
          </p:cNvPr>
          <p:cNvSpPr txBox="1"/>
          <p:nvPr/>
        </p:nvSpPr>
        <p:spPr>
          <a:xfrm>
            <a:off x="3664027" y="1632392"/>
            <a:ext cx="1815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March 28, 2019</a:t>
            </a:r>
          </a:p>
        </p:txBody>
      </p:sp>
    </p:spTree>
    <p:extLst>
      <p:ext uri="{BB962C8B-B14F-4D97-AF65-F5344CB8AC3E}">
        <p14:creationId xmlns:p14="http://schemas.microsoft.com/office/powerpoint/2010/main" val="33315679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5296" y="217049"/>
            <a:ext cx="7093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What can be done with an </a:t>
            </a:r>
            <a:r>
              <a:rPr lang="en-US" sz="3600" b="1" dirty="0" err="1"/>
              <a:t>Arduino</a:t>
            </a:r>
            <a:r>
              <a:rPr lang="en-US" sz="3600" b="1" dirty="0"/>
              <a:t>?</a:t>
            </a:r>
          </a:p>
        </p:txBody>
      </p:sp>
      <p:pic>
        <p:nvPicPr>
          <p:cNvPr id="2" name="Picture 1" descr="ArduinoCatEar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8269" y="3901906"/>
            <a:ext cx="3917187" cy="283003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8" name="Picture 7" descr="Arduino_Homebrew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539" y="3901906"/>
            <a:ext cx="3962599" cy="283003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9" name="Picture 8" descr="Arduino_Skateboard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19" y="940688"/>
            <a:ext cx="3962319" cy="281691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0" name="Picture 9" descr="FireBreathingPony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8268" y="940688"/>
            <a:ext cx="3917187" cy="281691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883856" y="2138194"/>
            <a:ext cx="3327687" cy="830997"/>
          </a:xfrm>
          <a:prstGeom prst="rect">
            <a:avLst/>
          </a:prstGeom>
          <a:solidFill>
            <a:srgbClr val="0000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Read sensors and log data</a:t>
            </a:r>
          </a:p>
        </p:txBody>
      </p:sp>
    </p:spTree>
    <p:extLst>
      <p:ext uri="{BB962C8B-B14F-4D97-AF65-F5344CB8AC3E}">
        <p14:creationId xmlns:p14="http://schemas.microsoft.com/office/powerpoint/2010/main" val="16009953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5296" y="217049"/>
            <a:ext cx="7093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What can be done with an </a:t>
            </a:r>
            <a:r>
              <a:rPr lang="en-US" sz="3600" b="1" dirty="0" err="1"/>
              <a:t>Arduino</a:t>
            </a:r>
            <a:r>
              <a:rPr lang="en-US" sz="3600" b="1" dirty="0"/>
              <a:t>?</a:t>
            </a:r>
          </a:p>
        </p:txBody>
      </p:sp>
      <p:pic>
        <p:nvPicPr>
          <p:cNvPr id="2" name="Picture 1" descr="ArduinoCatEar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8269" y="3901906"/>
            <a:ext cx="3917187" cy="283003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8" name="Picture 7" descr="Arduino_Homebrew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539" y="3901906"/>
            <a:ext cx="3962599" cy="283003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9" name="Picture 8" descr="Arduino_Skateboard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19" y="940688"/>
            <a:ext cx="3962319" cy="281691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0" name="Picture 9" descr="FireBreathingPony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8268" y="940688"/>
            <a:ext cx="3917187" cy="281691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883856" y="2138194"/>
            <a:ext cx="3327687" cy="830997"/>
          </a:xfrm>
          <a:prstGeom prst="rect">
            <a:avLst/>
          </a:prstGeom>
          <a:solidFill>
            <a:srgbClr val="0000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Read sensors and log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43790" y="5324781"/>
            <a:ext cx="3907006" cy="830997"/>
          </a:xfrm>
          <a:prstGeom prst="rect">
            <a:avLst/>
          </a:prstGeom>
          <a:solidFill>
            <a:srgbClr val="0000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Read sensors and activate things in response </a:t>
            </a:r>
          </a:p>
        </p:txBody>
      </p:sp>
    </p:spTree>
    <p:extLst>
      <p:ext uri="{BB962C8B-B14F-4D97-AF65-F5344CB8AC3E}">
        <p14:creationId xmlns:p14="http://schemas.microsoft.com/office/powerpoint/2010/main" val="38811783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5296" y="217049"/>
            <a:ext cx="7093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What can be done with an </a:t>
            </a:r>
            <a:r>
              <a:rPr lang="en-US" sz="3600" b="1" dirty="0" err="1"/>
              <a:t>Arduino</a:t>
            </a:r>
            <a:r>
              <a:rPr lang="en-US" sz="3600" b="1" dirty="0"/>
              <a:t>?</a:t>
            </a:r>
          </a:p>
        </p:txBody>
      </p:sp>
      <p:pic>
        <p:nvPicPr>
          <p:cNvPr id="2" name="Picture 1" descr="ArduinoCatEar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8269" y="3901906"/>
            <a:ext cx="3917187" cy="283003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8" name="Picture 7" descr="Arduino_Homebrew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539" y="3901906"/>
            <a:ext cx="3962599" cy="283003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9" name="Picture 8" descr="Arduino_Skateboard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19" y="940688"/>
            <a:ext cx="3962319" cy="281691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0" name="Picture 9" descr="FireBreathingPony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8268" y="940688"/>
            <a:ext cx="3917187" cy="2816918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883856" y="2138194"/>
            <a:ext cx="3327687" cy="830997"/>
          </a:xfrm>
          <a:prstGeom prst="rect">
            <a:avLst/>
          </a:prstGeom>
          <a:solidFill>
            <a:srgbClr val="0000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Read sensors and log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643790" y="5324781"/>
            <a:ext cx="3907006" cy="830997"/>
          </a:xfrm>
          <a:prstGeom prst="rect">
            <a:avLst/>
          </a:prstGeom>
          <a:solidFill>
            <a:srgbClr val="0000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Read sensors and activate things in response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28005" y="2138194"/>
            <a:ext cx="3226669" cy="830997"/>
          </a:xfrm>
          <a:prstGeom prst="rect">
            <a:avLst/>
          </a:prstGeom>
          <a:solidFill>
            <a:srgbClr val="0000FF"/>
          </a:solidFill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Remote or timed control of things</a:t>
            </a:r>
          </a:p>
        </p:txBody>
      </p:sp>
    </p:spTree>
    <p:extLst>
      <p:ext uri="{BB962C8B-B14F-4D97-AF65-F5344CB8AC3E}">
        <p14:creationId xmlns:p14="http://schemas.microsoft.com/office/powerpoint/2010/main" val="2608705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9085" y="217049"/>
            <a:ext cx="7905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What can </a:t>
            </a:r>
            <a:r>
              <a:rPr lang="en-US" sz="3600" b="1" u="sng" dirty="0"/>
              <a:t>scientists</a:t>
            </a:r>
            <a:r>
              <a:rPr lang="en-US" sz="3600" b="1" dirty="0"/>
              <a:t> do with an </a:t>
            </a:r>
            <a:r>
              <a:rPr lang="en-US" sz="3600" b="1" dirty="0" err="1"/>
              <a:t>Arduino</a:t>
            </a:r>
            <a:r>
              <a:rPr lang="en-US" sz="3600" b="1" dirty="0"/>
              <a:t>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73009" y="5573036"/>
            <a:ext cx="4597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Shell Crusher Timer (Rachel Crane)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3613" y="6048023"/>
            <a:ext cx="89167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Switch</a:t>
            </a:r>
            <a:r>
              <a:rPr lang="mr-IN" sz="2000" dirty="0"/>
              <a:t>–</a:t>
            </a:r>
            <a:r>
              <a:rPr lang="en-US" sz="2000" dirty="0"/>
              <a:t>activated </a:t>
            </a:r>
            <a:r>
              <a:rPr lang="en-US" sz="2000" dirty="0" err="1"/>
              <a:t>datalogger</a:t>
            </a:r>
            <a:r>
              <a:rPr lang="en-US" sz="2000" dirty="0"/>
              <a:t> to record time of shell breaking when exposed to force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48887" y="963433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Read sensors and log data</a:t>
            </a:r>
          </a:p>
        </p:txBody>
      </p:sp>
      <p:pic>
        <p:nvPicPr>
          <p:cNvPr id="3" name="Picture 2" descr="Crane_ShellCrusher_Arduino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4754" y="1755158"/>
            <a:ext cx="4071072" cy="33805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 descr="Crane_ShellCrusher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37124" y="1756645"/>
            <a:ext cx="4039089" cy="337905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090232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9085" y="217049"/>
            <a:ext cx="7905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What can </a:t>
            </a:r>
            <a:r>
              <a:rPr lang="en-US" sz="3600" b="1" u="sng" dirty="0"/>
              <a:t>scientists</a:t>
            </a:r>
            <a:r>
              <a:rPr lang="en-US" sz="3600" b="1" dirty="0"/>
              <a:t> do with an </a:t>
            </a:r>
            <a:r>
              <a:rPr lang="en-US" sz="3600" b="1" dirty="0" err="1"/>
              <a:t>Arduino</a:t>
            </a:r>
            <a:r>
              <a:rPr lang="en-US" sz="3600" b="1" dirty="0"/>
              <a:t>?</a:t>
            </a:r>
          </a:p>
        </p:txBody>
      </p:sp>
      <p:pic>
        <p:nvPicPr>
          <p:cNvPr id="2" name="Picture 1" descr="Miller_OWHL_stac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506" y="2092398"/>
            <a:ext cx="3256037" cy="325603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" name="Rectangle 6"/>
          <p:cNvSpPr/>
          <p:nvPr/>
        </p:nvSpPr>
        <p:spPr>
          <a:xfrm>
            <a:off x="1760615" y="3376695"/>
            <a:ext cx="822581" cy="432909"/>
          </a:xfrm>
          <a:prstGeom prst="rect">
            <a:avLst/>
          </a:prstGeom>
          <a:noFill/>
          <a:ln w="57150" cmpd="sng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Miller_OWHL_revC_housin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6960" y="1861513"/>
            <a:ext cx="4967206" cy="1556391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9" name="Picture 8" descr="Miller_OWHL_inside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26960" y="3593151"/>
            <a:ext cx="2708357" cy="20312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 descr="Miller_OWHL_inside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62899" y="3593150"/>
            <a:ext cx="2031267" cy="2031267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1935326" y="5832776"/>
            <a:ext cx="5273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Wave Height Logger (Luke Miller, SDSU)</a:t>
            </a:r>
          </a:p>
        </p:txBody>
      </p:sp>
      <p:sp>
        <p:nvSpPr>
          <p:cNvPr id="12" name="Action Button: Movie 11">
            <a:hlinkClick r:id="rId6" highlightClick="1"/>
          </p:cNvPr>
          <p:cNvSpPr/>
          <p:nvPr/>
        </p:nvSpPr>
        <p:spPr>
          <a:xfrm>
            <a:off x="8524915" y="5894331"/>
            <a:ext cx="360781" cy="400110"/>
          </a:xfrm>
          <a:prstGeom prst="actionButtonMovi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54189" y="6311702"/>
            <a:ext cx="80356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Battery-operated pressure sensor logger to record wave heights near shore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48887" y="963433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Read sensors and log data</a:t>
            </a:r>
          </a:p>
        </p:txBody>
      </p:sp>
    </p:spTree>
    <p:extLst>
      <p:ext uri="{BB962C8B-B14F-4D97-AF65-F5344CB8AC3E}">
        <p14:creationId xmlns:p14="http://schemas.microsoft.com/office/powerpoint/2010/main" val="156706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9085" y="217049"/>
            <a:ext cx="7905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What can </a:t>
            </a:r>
            <a:r>
              <a:rPr lang="en-US" sz="3600" b="1" u="sng" dirty="0"/>
              <a:t>scientists</a:t>
            </a:r>
            <a:r>
              <a:rPr lang="en-US" sz="3600" b="1" dirty="0"/>
              <a:t> do with an </a:t>
            </a:r>
            <a:r>
              <a:rPr lang="en-US" sz="3600" b="1" dirty="0" err="1"/>
              <a:t>Arduino</a:t>
            </a:r>
            <a:r>
              <a:rPr lang="en-US" sz="3600" b="1" dirty="0"/>
              <a:t>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73009" y="5801636"/>
            <a:ext cx="45105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Movement Tag (James </a:t>
            </a:r>
            <a:r>
              <a:rPr lang="en-US" sz="2400" b="1" dirty="0" err="1"/>
              <a:t>Fahlbusch</a:t>
            </a:r>
            <a:r>
              <a:rPr lang="en-US" sz="2400" b="1" dirty="0"/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6035" y="6238523"/>
            <a:ext cx="75319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Accelerometer data logger for recording movement on tagged animals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848887" y="874533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Read sensors and log data</a:t>
            </a:r>
          </a:p>
        </p:txBody>
      </p:sp>
      <p:pic>
        <p:nvPicPr>
          <p:cNvPr id="2" name="Picture 1" descr="Fahlbusch_accelerometer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1797" y="1425211"/>
            <a:ext cx="5600406" cy="43002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494008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9085" y="217049"/>
            <a:ext cx="7905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What can </a:t>
            </a:r>
            <a:r>
              <a:rPr lang="en-US" sz="3600" b="1" u="sng" dirty="0"/>
              <a:t>scientists</a:t>
            </a:r>
            <a:r>
              <a:rPr lang="en-US" sz="3600" b="1" dirty="0"/>
              <a:t> do with an </a:t>
            </a:r>
            <a:r>
              <a:rPr lang="en-US" sz="3600" b="1" dirty="0" err="1"/>
              <a:t>Arduino</a:t>
            </a:r>
            <a:r>
              <a:rPr lang="en-US" sz="3600" b="1" dirty="0"/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48887" y="963433"/>
            <a:ext cx="34462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Read sensors and log data</a:t>
            </a:r>
          </a:p>
        </p:txBody>
      </p:sp>
      <p:pic>
        <p:nvPicPr>
          <p:cNvPr id="3" name="Picture 2" descr="Leary_RO2D_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377" y="1799861"/>
            <a:ext cx="4728814" cy="3348353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2802826" y="5356728"/>
            <a:ext cx="35383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Divining RO</a:t>
            </a:r>
            <a:r>
              <a:rPr lang="en-US" sz="2400" b="1" baseline="-25000" dirty="0"/>
              <a:t>2</a:t>
            </a:r>
            <a:r>
              <a:rPr lang="en-US" sz="2400" b="1" dirty="0"/>
              <a:t>D (Paul Leary)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03" y="5882732"/>
            <a:ext cx="8428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Hand-held temperature and dissolved oxygen logger for mapping small-scale spatial variation in these conditions within the kelp forest</a:t>
            </a:r>
          </a:p>
        </p:txBody>
      </p:sp>
      <p:pic>
        <p:nvPicPr>
          <p:cNvPr id="4" name="Picture 3" descr="Leary_RO2D_02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43403" y="1799861"/>
            <a:ext cx="2511265" cy="3348353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851489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9085" y="217049"/>
            <a:ext cx="7905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What can </a:t>
            </a:r>
            <a:r>
              <a:rPr lang="en-US" sz="3600" b="1" u="sng" dirty="0"/>
              <a:t>scientists</a:t>
            </a:r>
            <a:r>
              <a:rPr lang="en-US" sz="3600" b="1" dirty="0"/>
              <a:t> do with an </a:t>
            </a:r>
            <a:r>
              <a:rPr lang="en-US" sz="3600" b="1" dirty="0" err="1"/>
              <a:t>Arduino</a:t>
            </a:r>
            <a:r>
              <a:rPr lang="en-US" sz="3600" b="1" dirty="0"/>
              <a:t>?</a:t>
            </a:r>
          </a:p>
        </p:txBody>
      </p:sp>
      <p:pic>
        <p:nvPicPr>
          <p:cNvPr id="2" name="Picture 1" descr="ControlSystemDiagram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8345" y="1919230"/>
            <a:ext cx="4315885" cy="3487037"/>
          </a:xfrm>
          <a:prstGeom prst="rect">
            <a:avLst/>
          </a:prstGeom>
        </p:spPr>
      </p:pic>
      <p:pic>
        <p:nvPicPr>
          <p:cNvPr id="7" name="Picture 6" descr="controller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97419" y="2268103"/>
            <a:ext cx="2586117" cy="2670731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1583795" y="5660877"/>
            <a:ext cx="5974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Tank Controllers (Natalie Low and Crystal Ng)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7803" y="6077964"/>
            <a:ext cx="8428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Arduino</a:t>
            </a:r>
            <a:r>
              <a:rPr lang="en-US" sz="2000" dirty="0"/>
              <a:t>-powered control system to manipulate dissolved oxygen and pH conditions in experimental aquaria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93166" y="1017576"/>
            <a:ext cx="7957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Read sensors and activate things in response </a:t>
            </a:r>
            <a:r>
              <a:rPr lang="mr-IN" sz="2400" dirty="0"/>
              <a:t>–</a:t>
            </a:r>
            <a:r>
              <a:rPr lang="en-US" sz="2400" dirty="0"/>
              <a:t> feedback loops</a:t>
            </a:r>
          </a:p>
        </p:txBody>
      </p:sp>
    </p:spTree>
    <p:extLst>
      <p:ext uri="{BB962C8B-B14F-4D97-AF65-F5344CB8AC3E}">
        <p14:creationId xmlns:p14="http://schemas.microsoft.com/office/powerpoint/2010/main" val="349497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9085" y="217049"/>
            <a:ext cx="7905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What can </a:t>
            </a:r>
            <a:r>
              <a:rPr lang="en-US" sz="3600" b="1" u="sng" dirty="0"/>
              <a:t>scientists</a:t>
            </a:r>
            <a:r>
              <a:rPr lang="en-US" sz="3600" b="1" dirty="0"/>
              <a:t> do with an </a:t>
            </a:r>
            <a:r>
              <a:rPr lang="en-US" sz="3600" b="1" dirty="0" err="1"/>
              <a:t>Arduino</a:t>
            </a:r>
            <a:r>
              <a:rPr lang="en-US" sz="3600" b="1" dirty="0"/>
              <a:t>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83795" y="5660877"/>
            <a:ext cx="5974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Tank Controllers (Natalie Low and Crystal Ng)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03" y="6077964"/>
            <a:ext cx="8428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Arduino</a:t>
            </a:r>
            <a:r>
              <a:rPr lang="en-US" sz="2000" dirty="0"/>
              <a:t>-powered control system to manipulate dissolved oxygen and pH conditions in experimental aquaria </a:t>
            </a:r>
          </a:p>
        </p:txBody>
      </p:sp>
      <p:pic>
        <p:nvPicPr>
          <p:cNvPr id="3" name="Picture 2" descr="OpenControlBox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9204" y="1616193"/>
            <a:ext cx="3457981" cy="3881751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" name="Picture 1" descr="TanksShelv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6602" y="1861224"/>
            <a:ext cx="4579595" cy="3434696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93166" y="1017576"/>
            <a:ext cx="7957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Read sensors and activate things in response </a:t>
            </a:r>
            <a:r>
              <a:rPr lang="mr-IN" sz="2400" dirty="0"/>
              <a:t>–</a:t>
            </a:r>
            <a:r>
              <a:rPr lang="en-US" sz="2400" dirty="0"/>
              <a:t> feedback loops</a:t>
            </a:r>
          </a:p>
        </p:txBody>
      </p:sp>
    </p:spTree>
    <p:extLst>
      <p:ext uri="{BB962C8B-B14F-4D97-AF65-F5344CB8AC3E}">
        <p14:creationId xmlns:p14="http://schemas.microsoft.com/office/powerpoint/2010/main" val="151532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9085" y="217049"/>
            <a:ext cx="7905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What can </a:t>
            </a:r>
            <a:r>
              <a:rPr lang="en-US" sz="3600" b="1" u="sng" dirty="0"/>
              <a:t>scientists</a:t>
            </a:r>
            <a:r>
              <a:rPr lang="en-US" sz="3600" b="1" dirty="0"/>
              <a:t> do with an </a:t>
            </a:r>
            <a:r>
              <a:rPr lang="en-US" sz="3600" b="1" dirty="0" err="1"/>
              <a:t>Arduino</a:t>
            </a:r>
            <a:r>
              <a:rPr lang="en-US" sz="3600" b="1" dirty="0"/>
              <a:t>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7244" y="5802268"/>
            <a:ext cx="80295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Coral Stress Tanks (Megan </a:t>
            </a:r>
            <a:r>
              <a:rPr lang="en-US" sz="2400" b="1" dirty="0" err="1"/>
              <a:t>Morikawa</a:t>
            </a:r>
            <a:r>
              <a:rPr lang="en-US" sz="2400" b="1" dirty="0"/>
              <a:t>, UCSB/</a:t>
            </a:r>
            <a:r>
              <a:rPr lang="en-US" sz="2400" b="1" dirty="0" err="1"/>
              <a:t>Iberostar</a:t>
            </a:r>
            <a:r>
              <a:rPr lang="en-US" sz="2400" b="1" dirty="0"/>
              <a:t> Hotels)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03" y="6282842"/>
            <a:ext cx="8428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Temperature control system to expose corals to heat stress in the field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93166" y="1017576"/>
            <a:ext cx="7957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Read sensors and activate things in response </a:t>
            </a:r>
            <a:r>
              <a:rPr lang="mr-IN" sz="2400" dirty="0"/>
              <a:t>–</a:t>
            </a:r>
            <a:r>
              <a:rPr lang="en-US" sz="2400" dirty="0"/>
              <a:t> feedback loops</a:t>
            </a:r>
          </a:p>
        </p:txBody>
      </p:sp>
      <p:pic>
        <p:nvPicPr>
          <p:cNvPr id="2" name="Picture 1" descr="Morikawa_StressTank1.jpe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1900" y="1777999"/>
            <a:ext cx="3595100" cy="36636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Picture 2" descr="Morikawa_StressTank2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5400" y="1750173"/>
            <a:ext cx="2768600" cy="3691467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665121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476992" y="1731039"/>
            <a:ext cx="6190016" cy="2118314"/>
            <a:chOff x="1738089" y="2043093"/>
            <a:chExt cx="6190016" cy="2118314"/>
          </a:xfrm>
        </p:grpSpPr>
        <p:sp>
          <p:nvSpPr>
            <p:cNvPr id="4" name="TextBox 3"/>
            <p:cNvSpPr txBox="1"/>
            <p:nvPr/>
          </p:nvSpPr>
          <p:spPr>
            <a:xfrm>
              <a:off x="3222946" y="2043093"/>
              <a:ext cx="32203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What is an </a:t>
              </a:r>
              <a:r>
                <a:rPr lang="en-US" sz="2800" dirty="0" err="1"/>
                <a:t>Arduino</a:t>
              </a:r>
              <a:r>
                <a:rPr lang="en-US" sz="2800" dirty="0"/>
                <a:t>?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738089" y="3638187"/>
              <a:ext cx="619001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What can scientists do with an </a:t>
              </a:r>
              <a:r>
                <a:rPr lang="en-US" sz="2800" dirty="0" err="1"/>
                <a:t>Arduino</a:t>
              </a:r>
              <a:r>
                <a:rPr lang="en-US" sz="2800" dirty="0"/>
                <a:t>?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371712" y="2840640"/>
              <a:ext cx="29227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Why use </a:t>
              </a:r>
              <a:r>
                <a:rPr lang="en-US" sz="2800" dirty="0" err="1"/>
                <a:t>Arduino</a:t>
              </a:r>
              <a:r>
                <a:rPr lang="en-US" sz="2800" dirty="0"/>
                <a:t>?</a:t>
              </a: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F800266-C854-3047-BF5C-6AF492982205}"/>
              </a:ext>
            </a:extLst>
          </p:cNvPr>
          <p:cNvSpPr txBox="1"/>
          <p:nvPr/>
        </p:nvSpPr>
        <p:spPr>
          <a:xfrm>
            <a:off x="475488" y="590428"/>
            <a:ext cx="819302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3800" b="1" dirty="0"/>
              <a:t>A brief introduction: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13DAEA-15E7-A540-A81D-CDF3A6E123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650" y="4312856"/>
            <a:ext cx="28067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814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19085" y="217049"/>
            <a:ext cx="7905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What can </a:t>
            </a:r>
            <a:r>
              <a:rPr lang="en-US" sz="3600" b="1" u="sng" dirty="0"/>
              <a:t>scientists</a:t>
            </a:r>
            <a:r>
              <a:rPr lang="en-US" sz="3600" b="1" dirty="0"/>
              <a:t> do with an </a:t>
            </a:r>
            <a:r>
              <a:rPr lang="en-US" sz="3600" b="1" dirty="0" err="1"/>
              <a:t>Arduino</a:t>
            </a:r>
            <a:r>
              <a:rPr lang="en-US" sz="3600" b="1" dirty="0"/>
              <a:t>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71881" y="1032006"/>
            <a:ext cx="4600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Remote or timed control of things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37994" y="5441518"/>
            <a:ext cx="58680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Automatic water sampler (Steve Doo, CSUN)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7803" y="5922092"/>
            <a:ext cx="84283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Arduino</a:t>
            </a:r>
            <a:r>
              <a:rPr lang="en-US" sz="2000" dirty="0"/>
              <a:t>-controlled set of peristaltic pumps to sample seawater from field respiration chambers at different experimental </a:t>
            </a:r>
            <a:r>
              <a:rPr lang="en-US" sz="2000" dirty="0" err="1"/>
              <a:t>timepoints</a:t>
            </a:r>
            <a:endParaRPr lang="en-US" sz="2000" dirty="0"/>
          </a:p>
        </p:txBody>
      </p:sp>
      <p:pic>
        <p:nvPicPr>
          <p:cNvPr id="2" name="Picture 1" descr="Doo_WaterSampler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727974" y="1390323"/>
            <a:ext cx="3173501" cy="4231334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3" name="Picture 2" descr="Doo_IncubationChambers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05423" y="1919239"/>
            <a:ext cx="4231336" cy="3173502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973299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53A2D8E-8853-614C-8F72-14B79B9216D5}"/>
              </a:ext>
            </a:extLst>
          </p:cNvPr>
          <p:cNvSpPr txBox="1"/>
          <p:nvPr/>
        </p:nvSpPr>
        <p:spPr>
          <a:xfrm>
            <a:off x="2332188" y="344049"/>
            <a:ext cx="4479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General plan for today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070A49-B96B-3441-BF2A-8C4FC61476AB}"/>
              </a:ext>
            </a:extLst>
          </p:cNvPr>
          <p:cNvSpPr txBox="1"/>
          <p:nvPr/>
        </p:nvSpPr>
        <p:spPr>
          <a:xfrm>
            <a:off x="1273175" y="1659285"/>
            <a:ext cx="65976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Read a sensor (thermistor)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Log sensor data to an SD card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Activate an actuator (fan motor) in response to sensor readings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Discussion/overview of other components, capabilities, resources, etc. </a:t>
            </a:r>
          </a:p>
          <a:p>
            <a:pPr algn="ctr"/>
            <a:endParaRPr lang="en-US" sz="2800" dirty="0"/>
          </a:p>
          <a:p>
            <a:pPr algn="ctr"/>
            <a:r>
              <a:rPr lang="en-US" sz="2800" dirty="0"/>
              <a:t> </a:t>
            </a:r>
          </a:p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843107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D585C5-B5A1-B34B-800A-E726C6E8F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33180"/>
            <a:ext cx="7620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20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rduinoUno_R3_Front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3175" y="2394699"/>
            <a:ext cx="4026318" cy="30970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42981" y="217049"/>
            <a:ext cx="408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What is an </a:t>
            </a:r>
            <a:r>
              <a:rPr lang="en-US" sz="3600" b="1" dirty="0" err="1"/>
              <a:t>Arduino</a:t>
            </a:r>
            <a:r>
              <a:rPr lang="en-US" sz="3600" b="1" dirty="0"/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57052" y="1737770"/>
            <a:ext cx="1450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Hardware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445953" y="1968603"/>
            <a:ext cx="3898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+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272279" y="1737770"/>
            <a:ext cx="1345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Software</a:t>
            </a:r>
          </a:p>
        </p:txBody>
      </p:sp>
      <p:pic>
        <p:nvPicPr>
          <p:cNvPr id="23" name="Picture 22" descr="Arduino_ID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7571" y="2293689"/>
            <a:ext cx="2729894" cy="346577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428190" y="998672"/>
            <a:ext cx="6303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 open-source electronics prototyping platform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30898" y="2712076"/>
            <a:ext cx="1553573" cy="2322193"/>
            <a:chOff x="230898" y="2712076"/>
            <a:chExt cx="1553573" cy="2322193"/>
          </a:xfrm>
        </p:grpSpPr>
        <p:sp>
          <p:nvSpPr>
            <p:cNvPr id="17" name="Rectangle 16"/>
            <p:cNvSpPr/>
            <p:nvPr/>
          </p:nvSpPr>
          <p:spPr>
            <a:xfrm flipH="1">
              <a:off x="1364619" y="3403599"/>
              <a:ext cx="379169" cy="331352"/>
            </a:xfrm>
            <a:prstGeom prst="rect">
              <a:avLst/>
            </a:prstGeom>
            <a:noFill/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 flipH="1">
              <a:off x="469886" y="4622119"/>
              <a:ext cx="750425" cy="412150"/>
            </a:xfrm>
            <a:prstGeom prst="rect">
              <a:avLst/>
            </a:prstGeom>
            <a:noFill/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 flipH="1">
              <a:off x="1313002" y="4161966"/>
              <a:ext cx="379169" cy="198370"/>
            </a:xfrm>
            <a:prstGeom prst="rect">
              <a:avLst/>
            </a:prstGeom>
            <a:noFill/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 flipH="1" flipV="1">
              <a:off x="230898" y="3044801"/>
              <a:ext cx="917257" cy="707084"/>
            </a:xfrm>
            <a:prstGeom prst="rect">
              <a:avLst/>
            </a:prstGeom>
            <a:noFill/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/>
            <p:cNvSpPr/>
            <p:nvPr/>
          </p:nvSpPr>
          <p:spPr>
            <a:xfrm flipH="1">
              <a:off x="727431" y="4175596"/>
              <a:ext cx="464018" cy="400418"/>
            </a:xfrm>
            <a:prstGeom prst="rect">
              <a:avLst/>
            </a:prstGeom>
            <a:noFill/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/>
            <p:cNvSpPr/>
            <p:nvPr/>
          </p:nvSpPr>
          <p:spPr>
            <a:xfrm flipH="1" flipV="1">
              <a:off x="684137" y="2712076"/>
              <a:ext cx="420724" cy="321932"/>
            </a:xfrm>
            <a:prstGeom prst="rect">
              <a:avLst/>
            </a:prstGeom>
            <a:noFill/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/>
            <p:cNvSpPr/>
            <p:nvPr/>
          </p:nvSpPr>
          <p:spPr>
            <a:xfrm flipH="1">
              <a:off x="1252252" y="3809997"/>
              <a:ext cx="532219" cy="267297"/>
            </a:xfrm>
            <a:prstGeom prst="rect">
              <a:avLst/>
            </a:prstGeom>
            <a:noFill/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flipH="1">
              <a:off x="679864" y="3809317"/>
              <a:ext cx="225030" cy="284911"/>
            </a:xfrm>
            <a:prstGeom prst="rect">
              <a:avLst/>
            </a:prstGeom>
            <a:noFill/>
            <a:ln w="38100" cmpd="sng">
              <a:solidFill>
                <a:srgbClr val="FFFF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351919" y="2661276"/>
            <a:ext cx="2457931" cy="2540618"/>
            <a:chOff x="1351919" y="2661276"/>
            <a:chExt cx="2457931" cy="2540618"/>
          </a:xfrm>
        </p:grpSpPr>
        <p:sp>
          <p:nvSpPr>
            <p:cNvPr id="3" name="Rectangle 2"/>
            <p:cNvSpPr/>
            <p:nvPr/>
          </p:nvSpPr>
          <p:spPr>
            <a:xfrm>
              <a:off x="1351919" y="2661276"/>
              <a:ext cx="2445231" cy="208924"/>
            </a:xfrm>
            <a:prstGeom prst="rect">
              <a:avLst/>
            </a:prstGeom>
            <a:noFill/>
            <a:ln w="571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784471" y="4992970"/>
              <a:ext cx="2025379" cy="208924"/>
            </a:xfrm>
            <a:prstGeom prst="rect">
              <a:avLst/>
            </a:prstGeom>
            <a:noFill/>
            <a:ln w="57150" cmpd="sng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856320" y="4163292"/>
            <a:ext cx="2389206" cy="2120556"/>
            <a:chOff x="1870751" y="4567332"/>
            <a:chExt cx="2389206" cy="2120556"/>
          </a:xfrm>
        </p:grpSpPr>
        <p:sp>
          <p:nvSpPr>
            <p:cNvPr id="12" name="Rectangle 11"/>
            <p:cNvSpPr/>
            <p:nvPr/>
          </p:nvSpPr>
          <p:spPr>
            <a:xfrm>
              <a:off x="1870751" y="4567332"/>
              <a:ext cx="1953530" cy="540993"/>
            </a:xfrm>
            <a:prstGeom prst="rect">
              <a:avLst/>
            </a:prstGeom>
            <a:noFill/>
            <a:ln w="57150" cmpd="sng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404661" y="5980002"/>
              <a:ext cx="185529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rgbClr val="FF0000"/>
                  </a:solidFill>
                </a:rPr>
                <a:t>Microcontroller</a:t>
              </a:r>
            </a:p>
            <a:p>
              <a:pPr algn="ctr"/>
              <a:r>
                <a:rPr lang="en-US" sz="2000" b="1" dirty="0">
                  <a:solidFill>
                    <a:srgbClr val="FF0000"/>
                  </a:solidFill>
                </a:rPr>
                <a:t>(ATmega328P)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 flipV="1">
              <a:off x="2972838" y="5093895"/>
              <a:ext cx="274193" cy="886106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5697099" y="5809483"/>
            <a:ext cx="2493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0000FF"/>
                </a:solidFill>
              </a:rPr>
              <a:t>Windows, OS X, Linux</a:t>
            </a:r>
          </a:p>
        </p:txBody>
      </p:sp>
    </p:spTree>
    <p:extLst>
      <p:ext uri="{BB962C8B-B14F-4D97-AF65-F5344CB8AC3E}">
        <p14:creationId xmlns:p14="http://schemas.microsoft.com/office/powerpoint/2010/main" val="4252366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rduinoUno_R3_Front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1284" y="1485718"/>
            <a:ext cx="3467659" cy="2279986"/>
          </a:xfrm>
          <a:prstGeom prst="rect">
            <a:avLst/>
          </a:prstGeom>
        </p:spPr>
      </p:pic>
      <p:pic>
        <p:nvPicPr>
          <p:cNvPr id="6" name="Picture 5" descr="Sunfounder_Arduino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9765" y="4142169"/>
            <a:ext cx="2203853" cy="1582601"/>
          </a:xfrm>
          <a:prstGeom prst="rect">
            <a:avLst/>
          </a:prstGeom>
        </p:spPr>
      </p:pic>
      <p:pic>
        <p:nvPicPr>
          <p:cNvPr id="7" name="Picture 6" descr="Sainsmart_Arduino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26478" y="4036283"/>
            <a:ext cx="2602412" cy="17362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42981" y="217049"/>
            <a:ext cx="408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What is an </a:t>
            </a:r>
            <a:r>
              <a:rPr lang="en-US" sz="3600" b="1" dirty="0" err="1"/>
              <a:t>Arduino</a:t>
            </a:r>
            <a:r>
              <a:rPr lang="en-US" sz="3600" b="1" dirty="0"/>
              <a:t>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28190" y="955382"/>
            <a:ext cx="63036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An </a:t>
            </a:r>
            <a:r>
              <a:rPr lang="en-US" sz="2400" b="1" u="sng" dirty="0"/>
              <a:t>open-source</a:t>
            </a:r>
            <a:r>
              <a:rPr lang="en-US" sz="2400" dirty="0"/>
              <a:t> electronics prototyping platform</a:t>
            </a:r>
          </a:p>
        </p:txBody>
      </p:sp>
      <p:pic>
        <p:nvPicPr>
          <p:cNvPr id="13" name="Picture 12" descr="Arduino_Schematic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3937" y="1500148"/>
            <a:ext cx="3506794" cy="2266150"/>
          </a:xfrm>
          <a:prstGeom prst="rect">
            <a:avLst/>
          </a:prstGeom>
        </p:spPr>
      </p:pic>
      <p:pic>
        <p:nvPicPr>
          <p:cNvPr id="14" name="Picture 13" descr="Sparkfun_Redboard.jp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67290" y="4050713"/>
            <a:ext cx="2363643" cy="169098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80234" y="6035382"/>
            <a:ext cx="4383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Low-cost and highly customizable</a:t>
            </a:r>
          </a:p>
        </p:txBody>
      </p:sp>
    </p:spTree>
    <p:extLst>
      <p:ext uri="{BB962C8B-B14F-4D97-AF65-F5344CB8AC3E}">
        <p14:creationId xmlns:p14="http://schemas.microsoft.com/office/powerpoint/2010/main" val="186313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2542981" y="217049"/>
            <a:ext cx="408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What is an </a:t>
            </a:r>
            <a:r>
              <a:rPr lang="en-US" sz="3600" b="1" dirty="0" err="1"/>
              <a:t>Arduino</a:t>
            </a:r>
            <a:r>
              <a:rPr lang="en-US" sz="3600" b="1" dirty="0"/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657052" y="1737770"/>
            <a:ext cx="1450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Hardware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272279" y="1737770"/>
            <a:ext cx="1345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Software</a:t>
            </a:r>
          </a:p>
        </p:txBody>
      </p:sp>
      <p:pic>
        <p:nvPicPr>
          <p:cNvPr id="6" name="Picture 5" descr="Arduino_ID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87571" y="2293689"/>
            <a:ext cx="2729894" cy="3465779"/>
          </a:xfrm>
          <a:prstGeom prst="rect">
            <a:avLst/>
          </a:prstGeom>
        </p:spPr>
      </p:pic>
      <p:pic>
        <p:nvPicPr>
          <p:cNvPr id="2" name="Picture 1" descr="Teensy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737849" y="3482945"/>
            <a:ext cx="2154439" cy="75250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45953" y="1968603"/>
            <a:ext cx="3898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+</a:t>
            </a:r>
          </a:p>
        </p:txBody>
      </p:sp>
      <p:pic>
        <p:nvPicPr>
          <p:cNvPr id="3" name="Picture 2" descr="ArduinoUno_R3_Front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2900" y="2544036"/>
            <a:ext cx="2857500" cy="2037461"/>
          </a:xfrm>
          <a:prstGeom prst="rect">
            <a:avLst/>
          </a:prstGeom>
        </p:spPr>
      </p:pic>
      <p:pic>
        <p:nvPicPr>
          <p:cNvPr id="9" name="Picture 8" descr="tinycircuits-tinyduino-processor-board-variations-available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0393" y="4565668"/>
            <a:ext cx="1283022" cy="11811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714500" y="3644900"/>
            <a:ext cx="1355390" cy="469900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 rot="20057184">
            <a:off x="2462212" y="4971102"/>
            <a:ext cx="386007" cy="361144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 rot="18911547">
            <a:off x="3571259" y="3589905"/>
            <a:ext cx="486583" cy="461191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feather-right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455" y="4594739"/>
            <a:ext cx="1750026" cy="136216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3274209" y="955382"/>
            <a:ext cx="2595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Cross-compatibility</a:t>
            </a:r>
          </a:p>
        </p:txBody>
      </p:sp>
      <p:sp>
        <p:nvSpPr>
          <p:cNvPr id="16" name="Rectangle 15"/>
          <p:cNvSpPr/>
          <p:nvPr/>
        </p:nvSpPr>
        <p:spPr>
          <a:xfrm rot="19049855">
            <a:off x="879868" y="5010200"/>
            <a:ext cx="243862" cy="228155"/>
          </a:xfrm>
          <a:prstGeom prst="rect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395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19457" y="217049"/>
            <a:ext cx="3705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Why use </a:t>
            </a:r>
            <a:r>
              <a:rPr lang="en-US" sz="3600" b="1" dirty="0" err="1"/>
              <a:t>Arduino</a:t>
            </a:r>
            <a:r>
              <a:rPr lang="en-US" sz="3600" b="1" dirty="0"/>
              <a:t>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9076" y="987117"/>
            <a:ext cx="86058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Designed for education </a:t>
            </a:r>
            <a:r>
              <a:rPr lang="mr-IN" sz="2400" dirty="0"/>
              <a:t>–</a:t>
            </a:r>
            <a:r>
              <a:rPr lang="en-US" sz="2400" dirty="0"/>
              <a:t> accessible to people without a formal electronics or programming background</a:t>
            </a:r>
          </a:p>
        </p:txBody>
      </p:sp>
      <p:pic>
        <p:nvPicPr>
          <p:cNvPr id="2" name="Picture 1" descr="ScienceFair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502" y="2184401"/>
            <a:ext cx="2857498" cy="18288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3" name="Picture 2" descr="EcuadorCT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6309" y="2184400"/>
            <a:ext cx="5012267" cy="37592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6" name="TextBox 5"/>
          <p:cNvSpPr txBox="1"/>
          <p:nvPr/>
        </p:nvSpPr>
        <p:spPr>
          <a:xfrm rot="16200000">
            <a:off x="2972128" y="2391114"/>
            <a:ext cx="6623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Intel ISEF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78560" y="5698120"/>
            <a:ext cx="115216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Arduino</a:t>
            </a:r>
            <a:r>
              <a:rPr lang="en-US" sz="1000" dirty="0"/>
              <a:t> Education</a:t>
            </a:r>
          </a:p>
        </p:txBody>
      </p:sp>
      <p:pic>
        <p:nvPicPr>
          <p:cNvPr id="8" name="Picture 7" descr="CanadaLearningCoce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3891" y="4140200"/>
            <a:ext cx="2857498" cy="180340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500391" y="5740025"/>
            <a:ext cx="134565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Canada Learning Code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301F462-FFE4-5040-B0B1-9EC83E25720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3891" y="2209801"/>
            <a:ext cx="2865109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98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30200" y="987117"/>
            <a:ext cx="8483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/>
              <a:t>Wide availability of commercially available breakout boards and shields (with associated software libraries) </a:t>
            </a:r>
            <a:r>
              <a:rPr lang="en-US" sz="2200" dirty="0">
                <a:sym typeface="Wingdings"/>
              </a:rPr>
              <a:t> easy to add functionality</a:t>
            </a:r>
            <a:endParaRPr lang="en-US" sz="2200" dirty="0"/>
          </a:p>
        </p:txBody>
      </p:sp>
      <p:pic>
        <p:nvPicPr>
          <p:cNvPr id="8" name="Picture 7" descr="MotorDriv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763" y="3530601"/>
            <a:ext cx="3048000" cy="304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19457" y="217049"/>
            <a:ext cx="3705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Why use </a:t>
            </a:r>
            <a:r>
              <a:rPr lang="en-US" sz="3600" b="1" dirty="0" err="1"/>
              <a:t>Arduino</a:t>
            </a:r>
            <a:r>
              <a:rPr lang="en-US" sz="3600" b="1" dirty="0"/>
              <a:t>?</a:t>
            </a:r>
          </a:p>
        </p:txBody>
      </p:sp>
      <p:pic>
        <p:nvPicPr>
          <p:cNvPr id="11" name="Picture 10" descr="MotorShield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35492" y="4678266"/>
            <a:ext cx="3638190" cy="2103536"/>
          </a:xfrm>
          <a:prstGeom prst="rect">
            <a:avLst/>
          </a:prstGeom>
        </p:spPr>
      </p:pic>
      <p:pic>
        <p:nvPicPr>
          <p:cNvPr id="2" name="Picture 1" descr="Arduino_DataloggingShield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13124" y="2083782"/>
            <a:ext cx="3160558" cy="2662431"/>
          </a:xfrm>
          <a:prstGeom prst="rect">
            <a:avLst/>
          </a:prstGeom>
        </p:spPr>
      </p:pic>
      <p:pic>
        <p:nvPicPr>
          <p:cNvPr id="3" name="Picture 2" descr="Breakout_GPS.jp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34252" y="5321239"/>
            <a:ext cx="1828800" cy="1460563"/>
          </a:xfrm>
          <a:prstGeom prst="rect">
            <a:avLst/>
          </a:prstGeom>
        </p:spPr>
      </p:pic>
      <p:pic>
        <p:nvPicPr>
          <p:cNvPr id="7" name="Picture 6" descr="xbee-wire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37560" y="2083782"/>
            <a:ext cx="1494564" cy="1815055"/>
          </a:xfrm>
          <a:prstGeom prst="rect">
            <a:avLst/>
          </a:prstGeom>
        </p:spPr>
      </p:pic>
      <p:pic>
        <p:nvPicPr>
          <p:cNvPr id="9" name="Picture 8" descr="LCD 16x2 Character LCD - Black on Yellow 5V_1-1000x750.JP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9066" y="2083782"/>
            <a:ext cx="2752976" cy="1333501"/>
          </a:xfrm>
          <a:prstGeom prst="rect">
            <a:avLst/>
          </a:prstGeom>
        </p:spPr>
      </p:pic>
      <p:pic>
        <p:nvPicPr>
          <p:cNvPr id="12" name="Picture 11" descr="Breakout_RTC.jpe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16699" y="3948246"/>
            <a:ext cx="1956725" cy="118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9914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115288" y="987117"/>
            <a:ext cx="4913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Large, active online user communities</a:t>
            </a:r>
          </a:p>
        </p:txBody>
      </p:sp>
      <p:pic>
        <p:nvPicPr>
          <p:cNvPr id="8" name="Picture 7" descr="Arduino_Forum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1003" y="1616195"/>
            <a:ext cx="4364900" cy="3160236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3" name="Picture 2" descr="StackExchange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449" y="1616195"/>
            <a:ext cx="4205235" cy="369424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" name="Picture 1" descr="Instructable_Arduino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0902" y="3281476"/>
            <a:ext cx="3939706" cy="3432219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2719457" y="217049"/>
            <a:ext cx="3705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Why use </a:t>
            </a:r>
            <a:r>
              <a:rPr lang="en-US" sz="3600" b="1" dirty="0" err="1"/>
              <a:t>Arduino</a:t>
            </a:r>
            <a:r>
              <a:rPr lang="en-US" sz="36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0427725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25296" y="217049"/>
            <a:ext cx="70934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What can be done with an </a:t>
            </a:r>
            <a:r>
              <a:rPr lang="en-US" sz="3600" b="1" dirty="0" err="1"/>
              <a:t>Arduino</a:t>
            </a:r>
            <a:r>
              <a:rPr lang="en-US" sz="3600" b="1" dirty="0"/>
              <a:t>?</a:t>
            </a:r>
          </a:p>
        </p:txBody>
      </p:sp>
      <p:pic>
        <p:nvPicPr>
          <p:cNvPr id="2" name="Picture 1" descr="ArduinoCatEar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8269" y="3901906"/>
            <a:ext cx="3917187" cy="283003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8" name="Picture 7" descr="Arduino_Homebrew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539" y="3901906"/>
            <a:ext cx="3962599" cy="283003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9" name="Picture 8" descr="Arduino_Skateboard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2819" y="940688"/>
            <a:ext cx="3962319" cy="2816918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0" name="Picture 9" descr="FireBreathingPony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98268" y="940688"/>
            <a:ext cx="3917187" cy="2816918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23354880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3008</TotalTime>
  <Words>580</Words>
  <Application>Microsoft Macintosh PowerPoint</Application>
  <PresentationFormat>On-screen Show (4:3)</PresentationFormat>
  <Paragraphs>89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Natalie Low</dc:creator>
  <cp:lastModifiedBy>Natalie Low</cp:lastModifiedBy>
  <cp:revision>70</cp:revision>
  <dcterms:created xsi:type="dcterms:W3CDTF">2018-08-08T16:25:43Z</dcterms:created>
  <dcterms:modified xsi:type="dcterms:W3CDTF">2019-03-28T05:16:25Z</dcterms:modified>
</cp:coreProperties>
</file>